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Nunito Light" pitchFamily="2" charset="0"/>
      <p:regular r:id="rId13"/>
      <p:italic r:id="rId14"/>
    </p:embeddedFont>
    <p:embeddedFont>
      <p:font typeface="Nunito Semi Bold" panose="020B0604020202020204" charset="0"/>
      <p:regular r:id="rId15"/>
    </p:embeddedFont>
    <p:embeddedFont>
      <p:font typeface="PT Sans" panose="020B0503020203020204" pitchFamily="3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36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1A03DA9-E29E-A86A-B0C0-15A62B0CDA38}"/>
              </a:ext>
            </a:extLst>
          </p:cNvPr>
          <p:cNvPicPr>
            <a:picLocks noChangeAspect="1"/>
          </p:cNvPicPr>
          <p:nvPr/>
        </p:nvPicPr>
        <p:blipFill>
          <a:blip r:embed="rId3"/>
          <a:stretch>
            <a:fillRect/>
          </a:stretch>
        </p:blipFill>
        <p:spPr>
          <a:xfrm>
            <a:off x="11887201" y="7658338"/>
            <a:ext cx="2699100" cy="479598"/>
          </a:xfrm>
          <a:prstGeom prst="rect">
            <a:avLst/>
          </a:prstGeom>
        </p:spPr>
      </p:pic>
      <p:pic>
        <p:nvPicPr>
          <p:cNvPr id="2" name="Image 0" descr="preencoded.png"/>
          <p:cNvPicPr>
            <a:picLocks noChangeAspect="1"/>
          </p:cNvPicPr>
          <p:nvPr/>
        </p:nvPicPr>
        <p:blipFill>
          <a:blip r:embed="rId4"/>
          <a:stretch>
            <a:fillRect/>
          </a:stretch>
        </p:blipFill>
        <p:spPr>
          <a:xfrm>
            <a:off x="9144000" y="0"/>
            <a:ext cx="5486400" cy="8229600"/>
          </a:xfrm>
          <a:prstGeom prst="rect">
            <a:avLst/>
          </a:prstGeom>
        </p:spPr>
      </p:pic>
      <p:sp>
        <p:nvSpPr>
          <p:cNvPr id="3" name="Text 0"/>
          <p:cNvSpPr/>
          <p:nvPr/>
        </p:nvSpPr>
        <p:spPr>
          <a:xfrm>
            <a:off x="837724" y="1563410"/>
            <a:ext cx="7000756" cy="704017"/>
          </a:xfrm>
          <a:prstGeom prst="rect">
            <a:avLst/>
          </a:prstGeom>
          <a:noFill/>
          <a:ln/>
        </p:spPr>
        <p:txBody>
          <a:bodyPr wrap="none" lIns="0" tIns="0" rIns="0" bIns="0" rtlCol="0" anchor="t"/>
          <a:lstStyle/>
          <a:p>
            <a:pPr marL="0" indent="0" algn="l">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UPI Transaction Dashboard</a:t>
            </a:r>
            <a:endParaRPr lang="en-US" sz="4400" dirty="0"/>
          </a:p>
        </p:txBody>
      </p:sp>
      <p:sp>
        <p:nvSpPr>
          <p:cNvPr id="4" name="Text 1"/>
          <p:cNvSpPr/>
          <p:nvPr/>
        </p:nvSpPr>
        <p:spPr>
          <a:xfrm>
            <a:off x="837724" y="2626400"/>
            <a:ext cx="7468553" cy="2914650"/>
          </a:xfrm>
          <a:prstGeom prst="rect">
            <a:avLst/>
          </a:prstGeom>
          <a:noFill/>
          <a:ln/>
        </p:spPr>
        <p:txBody>
          <a:bodyPr wrap="square" lIns="0" tIns="0" rIns="0" bIns="0" rtlCol="0" anchor="t"/>
          <a:lstStyle/>
          <a:p>
            <a:pPr marL="0" indent="0" algn="ctr">
              <a:lnSpc>
                <a:spcPts val="7650"/>
              </a:lnSpc>
              <a:buNone/>
            </a:pPr>
            <a:r>
              <a:rPr lang="en-US" sz="6100" dirty="0">
                <a:solidFill>
                  <a:srgbClr val="00002E"/>
                </a:solidFill>
                <a:latin typeface="Nunito Semi Bold" pitchFamily="34" charset="0"/>
                <a:ea typeface="Nunito Semi Bold" pitchFamily="34" charset="-122"/>
                <a:cs typeface="Nunito Semi Bold" pitchFamily="34" charset="-120"/>
              </a:rPr>
              <a:t>India's Digital Payment Landscape 2024</a:t>
            </a:r>
            <a:endParaRPr lang="en-US" sz="6100" dirty="0"/>
          </a:p>
        </p:txBody>
      </p:sp>
      <p:sp>
        <p:nvSpPr>
          <p:cNvPr id="5" name="Text 2"/>
          <p:cNvSpPr/>
          <p:nvPr/>
        </p:nvSpPr>
        <p:spPr>
          <a:xfrm>
            <a:off x="837724" y="5900023"/>
            <a:ext cx="7468553" cy="766048"/>
          </a:xfrm>
          <a:prstGeom prst="rect">
            <a:avLst/>
          </a:prstGeom>
          <a:noFill/>
          <a:ln/>
        </p:spPr>
        <p:txBody>
          <a:bodyPr wrap="square" lIns="0" tIns="0" rIns="0" bIns="0" rtlCol="0" anchor="t"/>
          <a:lstStyle/>
          <a:p>
            <a:pPr marL="0" indent="0" algn="ctr">
              <a:lnSpc>
                <a:spcPts val="3000"/>
              </a:lnSpc>
              <a:buNone/>
            </a:pPr>
            <a:r>
              <a:rPr lang="en-US" sz="1850" dirty="0">
                <a:solidFill>
                  <a:srgbClr val="00002E"/>
                </a:solidFill>
                <a:latin typeface="PT Sans" pitchFamily="34" charset="0"/>
                <a:ea typeface="PT Sans" pitchFamily="34" charset="-122"/>
                <a:cs typeface="PT Sans" pitchFamily="34" charset="-120"/>
              </a:rPr>
              <a:t>Comprehensive insights driving strategic decision-making across India's rapidly evolving digital payments ecosystem</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1251109"/>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Looking Forward</a:t>
            </a:r>
            <a:endParaRPr lang="en-US" sz="4400" dirty="0"/>
          </a:p>
        </p:txBody>
      </p:sp>
      <p:sp>
        <p:nvSpPr>
          <p:cNvPr id="3" name="Shape 1"/>
          <p:cNvSpPr/>
          <p:nvPr/>
        </p:nvSpPr>
        <p:spPr>
          <a:xfrm>
            <a:off x="837724" y="2433876"/>
            <a:ext cx="4158734" cy="3509367"/>
          </a:xfrm>
          <a:prstGeom prst="roundRect">
            <a:avLst>
              <a:gd name="adj" fmla="val 10232"/>
            </a:avLst>
          </a:prstGeom>
          <a:solidFill>
            <a:srgbClr val="F3F3FF"/>
          </a:solidFill>
          <a:ln w="22860">
            <a:solidFill>
              <a:srgbClr val="2D4DF2"/>
            </a:solidFill>
            <a:prstDash val="solid"/>
          </a:ln>
        </p:spPr>
      </p:sp>
      <p:sp>
        <p:nvSpPr>
          <p:cNvPr id="4" name="Shape 2"/>
          <p:cNvSpPr/>
          <p:nvPr/>
        </p:nvSpPr>
        <p:spPr>
          <a:xfrm>
            <a:off x="1099899" y="2696051"/>
            <a:ext cx="718066" cy="718066"/>
          </a:xfrm>
          <a:prstGeom prst="roundRect">
            <a:avLst>
              <a:gd name="adj" fmla="val 12732932"/>
            </a:avLst>
          </a:prstGeom>
          <a:solidFill>
            <a:srgbClr val="2D4DF2"/>
          </a:solidFill>
          <a:ln/>
        </p:spPr>
      </p:sp>
      <p:pic>
        <p:nvPicPr>
          <p:cNvPr id="5" name="Image 0" descr="preencoded.png"/>
          <p:cNvPicPr>
            <a:picLocks noChangeAspect="1"/>
          </p:cNvPicPr>
          <p:nvPr/>
        </p:nvPicPr>
        <p:blipFill>
          <a:blip r:embed="rId3"/>
          <a:stretch>
            <a:fillRect/>
          </a:stretch>
        </p:blipFill>
        <p:spPr>
          <a:xfrm>
            <a:off x="1297305" y="2853095"/>
            <a:ext cx="323136" cy="403860"/>
          </a:xfrm>
          <a:prstGeom prst="rect">
            <a:avLst/>
          </a:prstGeom>
        </p:spPr>
      </p:pic>
      <p:sp>
        <p:nvSpPr>
          <p:cNvPr id="6" name="Text 3"/>
          <p:cNvSpPr/>
          <p:nvPr/>
        </p:nvSpPr>
        <p:spPr>
          <a:xfrm>
            <a:off x="1099899" y="365343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Sustained Growth</a:t>
            </a:r>
            <a:endParaRPr lang="en-US" sz="2200" dirty="0"/>
          </a:p>
        </p:txBody>
      </p:sp>
      <p:sp>
        <p:nvSpPr>
          <p:cNvPr id="7" name="Text 4"/>
          <p:cNvSpPr/>
          <p:nvPr/>
        </p:nvSpPr>
        <p:spPr>
          <a:xfrm>
            <a:off x="1099899" y="4148971"/>
            <a:ext cx="3634383" cy="1149072"/>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Transaction stability demonstrates UPI's maturity and reliability as India's digital payment backbone</a:t>
            </a:r>
            <a:endParaRPr lang="en-US" sz="1850" dirty="0"/>
          </a:p>
        </p:txBody>
      </p:sp>
      <p:sp>
        <p:nvSpPr>
          <p:cNvPr id="8" name="Shape 5"/>
          <p:cNvSpPr/>
          <p:nvPr/>
        </p:nvSpPr>
        <p:spPr>
          <a:xfrm>
            <a:off x="5235773" y="2433876"/>
            <a:ext cx="4158734" cy="3509367"/>
          </a:xfrm>
          <a:prstGeom prst="roundRect">
            <a:avLst>
              <a:gd name="adj" fmla="val 10232"/>
            </a:avLst>
          </a:prstGeom>
          <a:solidFill>
            <a:srgbClr val="F3F3FF"/>
          </a:solidFill>
          <a:ln w="22860">
            <a:solidFill>
              <a:srgbClr val="018CE1"/>
            </a:solidFill>
            <a:prstDash val="solid"/>
          </a:ln>
        </p:spPr>
      </p:sp>
      <p:sp>
        <p:nvSpPr>
          <p:cNvPr id="9" name="Shape 6"/>
          <p:cNvSpPr/>
          <p:nvPr/>
        </p:nvSpPr>
        <p:spPr>
          <a:xfrm>
            <a:off x="5497949" y="2696051"/>
            <a:ext cx="718066" cy="718066"/>
          </a:xfrm>
          <a:prstGeom prst="roundRect">
            <a:avLst>
              <a:gd name="adj" fmla="val 12732932"/>
            </a:avLst>
          </a:prstGeom>
          <a:solidFill>
            <a:srgbClr val="018CE1"/>
          </a:solidFill>
          <a:ln/>
        </p:spPr>
      </p:sp>
      <p:pic>
        <p:nvPicPr>
          <p:cNvPr id="10" name="Image 1" descr="preencoded.png"/>
          <p:cNvPicPr>
            <a:picLocks noChangeAspect="1"/>
          </p:cNvPicPr>
          <p:nvPr/>
        </p:nvPicPr>
        <p:blipFill>
          <a:blip r:embed="rId4"/>
          <a:stretch>
            <a:fillRect/>
          </a:stretch>
        </p:blipFill>
        <p:spPr>
          <a:xfrm>
            <a:off x="5695355" y="2853095"/>
            <a:ext cx="323136" cy="403860"/>
          </a:xfrm>
          <a:prstGeom prst="rect">
            <a:avLst/>
          </a:prstGeom>
        </p:spPr>
      </p:pic>
      <p:sp>
        <p:nvSpPr>
          <p:cNvPr id="11" name="Text 7"/>
          <p:cNvSpPr/>
          <p:nvPr/>
        </p:nvSpPr>
        <p:spPr>
          <a:xfrm>
            <a:off x="5497949" y="365343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Strategic Focus</a:t>
            </a:r>
            <a:endParaRPr lang="en-US" sz="2200" dirty="0"/>
          </a:p>
        </p:txBody>
      </p:sp>
      <p:sp>
        <p:nvSpPr>
          <p:cNvPr id="12" name="Text 8"/>
          <p:cNvSpPr/>
          <p:nvPr/>
        </p:nvSpPr>
        <p:spPr>
          <a:xfrm>
            <a:off x="5497949" y="4148971"/>
            <a:ext cx="3634383" cy="1532096"/>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Metro dominance and demographic diversity create clear pathways for targeted expansion and user engagement</a:t>
            </a:r>
            <a:endParaRPr lang="en-US" sz="1850" dirty="0"/>
          </a:p>
        </p:txBody>
      </p:sp>
      <p:sp>
        <p:nvSpPr>
          <p:cNvPr id="13" name="Shape 9"/>
          <p:cNvSpPr/>
          <p:nvPr/>
        </p:nvSpPr>
        <p:spPr>
          <a:xfrm>
            <a:off x="9633823" y="2433876"/>
            <a:ext cx="4158853" cy="3509367"/>
          </a:xfrm>
          <a:prstGeom prst="roundRect">
            <a:avLst>
              <a:gd name="adj" fmla="val 10232"/>
            </a:avLst>
          </a:prstGeom>
          <a:solidFill>
            <a:srgbClr val="F3F3FF"/>
          </a:solidFill>
          <a:ln w="22860">
            <a:solidFill>
              <a:srgbClr val="DA33BF"/>
            </a:solidFill>
            <a:prstDash val="solid"/>
          </a:ln>
        </p:spPr>
      </p:sp>
      <p:sp>
        <p:nvSpPr>
          <p:cNvPr id="14" name="Shape 10"/>
          <p:cNvSpPr/>
          <p:nvPr/>
        </p:nvSpPr>
        <p:spPr>
          <a:xfrm>
            <a:off x="9895999" y="2696051"/>
            <a:ext cx="718066" cy="718066"/>
          </a:xfrm>
          <a:prstGeom prst="roundRect">
            <a:avLst>
              <a:gd name="adj" fmla="val 12732932"/>
            </a:avLst>
          </a:prstGeom>
          <a:solidFill>
            <a:srgbClr val="DA33BF"/>
          </a:solidFill>
          <a:ln/>
        </p:spPr>
      </p:sp>
      <p:pic>
        <p:nvPicPr>
          <p:cNvPr id="15" name="Image 2" descr="preencoded.png"/>
          <p:cNvPicPr>
            <a:picLocks noChangeAspect="1"/>
          </p:cNvPicPr>
          <p:nvPr/>
        </p:nvPicPr>
        <p:blipFill>
          <a:blip r:embed="rId5"/>
          <a:stretch>
            <a:fillRect/>
          </a:stretch>
        </p:blipFill>
        <p:spPr>
          <a:xfrm>
            <a:off x="10093404" y="2853095"/>
            <a:ext cx="323136" cy="403860"/>
          </a:xfrm>
          <a:prstGeom prst="rect">
            <a:avLst/>
          </a:prstGeom>
        </p:spPr>
      </p:pic>
      <p:sp>
        <p:nvSpPr>
          <p:cNvPr id="16" name="Text 11"/>
          <p:cNvSpPr/>
          <p:nvPr/>
        </p:nvSpPr>
        <p:spPr>
          <a:xfrm>
            <a:off x="9895999" y="365343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Digital Innovation</a:t>
            </a:r>
            <a:endParaRPr lang="en-US" sz="2200" dirty="0"/>
          </a:p>
        </p:txBody>
      </p:sp>
      <p:sp>
        <p:nvSpPr>
          <p:cNvPr id="17" name="Text 12"/>
          <p:cNvSpPr/>
          <p:nvPr/>
        </p:nvSpPr>
        <p:spPr>
          <a:xfrm>
            <a:off x="9895999" y="4148971"/>
            <a:ext cx="3634502" cy="1532096"/>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Mobile-driven transactions reinforce the need for continued investment in seamless user experiences</a:t>
            </a:r>
            <a:endParaRPr lang="en-US" sz="1850" dirty="0"/>
          </a:p>
        </p:txBody>
      </p:sp>
      <p:sp>
        <p:nvSpPr>
          <p:cNvPr id="18" name="Text 13"/>
          <p:cNvSpPr/>
          <p:nvPr/>
        </p:nvSpPr>
        <p:spPr>
          <a:xfrm>
            <a:off x="837724" y="6212443"/>
            <a:ext cx="12954952" cy="766048"/>
          </a:xfrm>
          <a:prstGeom prst="rect">
            <a:avLst/>
          </a:prstGeom>
          <a:noFill/>
          <a:ln/>
        </p:spPr>
        <p:txBody>
          <a:bodyPr wrap="square" lIns="0" tIns="0" rIns="0" bIns="0" rtlCol="0" anchor="t"/>
          <a:lstStyle/>
          <a:p>
            <a:pPr marL="0" indent="0" algn="ctr">
              <a:lnSpc>
                <a:spcPts val="3000"/>
              </a:lnSpc>
              <a:buNone/>
            </a:pPr>
            <a:r>
              <a:rPr lang="en-US" sz="1850" dirty="0">
                <a:solidFill>
                  <a:srgbClr val="00002E"/>
                </a:solidFill>
                <a:latin typeface="PT Sans" pitchFamily="34" charset="0"/>
                <a:ea typeface="PT Sans" pitchFamily="34" charset="-122"/>
                <a:cs typeface="PT Sans" pitchFamily="34" charset="-120"/>
              </a:rPr>
              <a:t>The dashboard empowers stakeholders with granular insights to drive strategic growth and accelerate India's digital payment transformation.</a:t>
            </a:r>
            <a:endParaRPr lang="en-US" sz="1850" dirty="0"/>
          </a:p>
        </p:txBody>
      </p:sp>
      <p:pic>
        <p:nvPicPr>
          <p:cNvPr id="22" name="Picture 21">
            <a:extLst>
              <a:ext uri="{FF2B5EF4-FFF2-40B4-BE49-F238E27FC236}">
                <a16:creationId xmlns:a16="http://schemas.microsoft.com/office/drawing/2014/main" id="{ABFB06BF-2DDC-F914-E511-2F36A04981CD}"/>
              </a:ext>
            </a:extLst>
          </p:cNvPr>
          <p:cNvPicPr>
            <a:picLocks noChangeAspect="1"/>
          </p:cNvPicPr>
          <p:nvPr/>
        </p:nvPicPr>
        <p:blipFill>
          <a:blip r:embed="rId6"/>
          <a:stretch>
            <a:fillRect/>
          </a:stretch>
        </p:blipFill>
        <p:spPr>
          <a:xfrm>
            <a:off x="11887201" y="7658338"/>
            <a:ext cx="2699100" cy="47959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898327"/>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Executive Summary</a:t>
            </a:r>
            <a:endParaRPr lang="en-US" sz="4400" dirty="0"/>
          </a:p>
        </p:txBody>
      </p:sp>
      <p:sp>
        <p:nvSpPr>
          <p:cNvPr id="3" name="Text 1"/>
          <p:cNvSpPr/>
          <p:nvPr/>
        </p:nvSpPr>
        <p:spPr>
          <a:xfrm>
            <a:off x="837725" y="2176701"/>
            <a:ext cx="7440002" cy="2816404"/>
          </a:xfrm>
          <a:prstGeom prst="rect">
            <a:avLst/>
          </a:prstGeom>
          <a:noFill/>
          <a:ln/>
        </p:spPr>
        <p:txBody>
          <a:bodyPr wrap="square" lIns="0" tIns="0" rIns="0" bIns="0" rtlCol="0" anchor="t"/>
          <a:lstStyle/>
          <a:p>
            <a:pPr marL="0" indent="0" algn="l">
              <a:lnSpc>
                <a:spcPct val="150000"/>
              </a:lnSpc>
              <a:buNone/>
            </a:pPr>
            <a:r>
              <a:rPr lang="en-US" sz="2000" dirty="0">
                <a:solidFill>
                  <a:srgbClr val="00002E"/>
                </a:solidFill>
                <a:latin typeface="PT Sans" pitchFamily="34" charset="0"/>
                <a:ea typeface="PT Sans" pitchFamily="34" charset="-122"/>
                <a:cs typeface="PT Sans" pitchFamily="34" charset="-120"/>
              </a:rPr>
              <a:t>The UPI Transaction Dashboard delivers comprehensive visibility into India's digital payment ecosystem throughout 2024. Advanced analytical capabilities including dynamic filters, bookmarks, and conditional formatting enable stakeholders to explore transaction patterns across multiple dimensions.</a:t>
            </a:r>
            <a:endParaRPr lang="en-US" sz="2000" dirty="0"/>
          </a:p>
        </p:txBody>
      </p:sp>
      <p:sp>
        <p:nvSpPr>
          <p:cNvPr id="4" name="Text 2"/>
          <p:cNvSpPr/>
          <p:nvPr/>
        </p:nvSpPr>
        <p:spPr>
          <a:xfrm>
            <a:off x="837724" y="5437710"/>
            <a:ext cx="7539395" cy="1624363"/>
          </a:xfrm>
          <a:prstGeom prst="rect">
            <a:avLst/>
          </a:prstGeom>
          <a:noFill/>
          <a:ln/>
        </p:spPr>
        <p:txBody>
          <a:bodyPr wrap="square" lIns="0" tIns="0" rIns="0" bIns="0" rtlCol="0" anchor="t"/>
          <a:lstStyle/>
          <a:p>
            <a:pPr marL="0" indent="0" algn="l">
              <a:lnSpc>
                <a:spcPct val="150000"/>
              </a:lnSpc>
              <a:buNone/>
            </a:pPr>
            <a:r>
              <a:rPr lang="en-US" sz="2000" dirty="0">
                <a:solidFill>
                  <a:srgbClr val="00002E"/>
                </a:solidFill>
                <a:latin typeface="PT Sans" pitchFamily="34" charset="0"/>
                <a:ea typeface="PT Sans" pitchFamily="34" charset="-122"/>
                <a:cs typeface="PT Sans" pitchFamily="34" charset="-120"/>
              </a:rPr>
              <a:t>Transaction volumes remained remarkably stable year-round, demonstrating UPI's maturation as India's preferred digital payment infrastructure and its resilience in the face of economic fluctuations.</a:t>
            </a:r>
            <a:endParaRPr lang="en-US" sz="2000" dirty="0"/>
          </a:p>
        </p:txBody>
      </p:sp>
      <p:pic>
        <p:nvPicPr>
          <p:cNvPr id="5" name="Image 0" descr="preencoded.png"/>
          <p:cNvPicPr>
            <a:picLocks noChangeAspect="1"/>
          </p:cNvPicPr>
          <p:nvPr/>
        </p:nvPicPr>
        <p:blipFill>
          <a:blip r:embed="rId3"/>
          <a:stretch>
            <a:fillRect/>
          </a:stretch>
        </p:blipFill>
        <p:spPr>
          <a:xfrm>
            <a:off x="8968621" y="2230517"/>
            <a:ext cx="4831556" cy="4831556"/>
          </a:xfrm>
          <a:prstGeom prst="rect">
            <a:avLst/>
          </a:prstGeom>
        </p:spPr>
      </p:pic>
      <p:pic>
        <p:nvPicPr>
          <p:cNvPr id="6" name="Picture 5">
            <a:extLst>
              <a:ext uri="{FF2B5EF4-FFF2-40B4-BE49-F238E27FC236}">
                <a16:creationId xmlns:a16="http://schemas.microsoft.com/office/drawing/2014/main" id="{F8D91EB9-9DA5-39A8-A3C4-78F7D74E6770}"/>
              </a:ext>
            </a:extLst>
          </p:cNvPr>
          <p:cNvPicPr>
            <a:picLocks noChangeAspect="1"/>
          </p:cNvPicPr>
          <p:nvPr/>
        </p:nvPicPr>
        <p:blipFill>
          <a:blip r:embed="rId4"/>
          <a:stretch>
            <a:fillRect/>
          </a:stretch>
        </p:blipFill>
        <p:spPr>
          <a:xfrm>
            <a:off x="11887201" y="7658338"/>
            <a:ext cx="2699100" cy="47959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103114"/>
            <a:ext cx="7359491" cy="704017"/>
          </a:xfrm>
          <a:prstGeom prst="rect">
            <a:avLst/>
          </a:prstGeom>
          <a:noFill/>
          <a:ln/>
        </p:spPr>
        <p:txBody>
          <a:bodyPr wrap="none" lIns="0" tIns="0" rIns="0" bIns="0" rtlCol="0" anchor="t"/>
          <a:lstStyle/>
          <a:p>
            <a:pPr marL="0" indent="0" algn="l">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Transaction Volume Stability</a:t>
            </a:r>
            <a:endParaRPr lang="en-US" sz="4400" dirty="0"/>
          </a:p>
        </p:txBody>
      </p:sp>
      <p:sp>
        <p:nvSpPr>
          <p:cNvPr id="4" name="Shape 1"/>
          <p:cNvSpPr/>
          <p:nvPr/>
        </p:nvSpPr>
        <p:spPr>
          <a:xfrm>
            <a:off x="6324124" y="2166104"/>
            <a:ext cx="3614618" cy="2935010"/>
          </a:xfrm>
          <a:prstGeom prst="roundRect">
            <a:avLst>
              <a:gd name="adj" fmla="val 12234"/>
            </a:avLst>
          </a:prstGeom>
          <a:solidFill>
            <a:srgbClr val="F3F3FF"/>
          </a:solidFill>
          <a:ln w="22860">
            <a:solidFill>
              <a:srgbClr val="2D4DF2"/>
            </a:solidFill>
            <a:prstDash val="solid"/>
          </a:ln>
        </p:spPr>
      </p:sp>
      <p:sp>
        <p:nvSpPr>
          <p:cNvPr id="5" name="Text 2"/>
          <p:cNvSpPr/>
          <p:nvPr/>
        </p:nvSpPr>
        <p:spPr>
          <a:xfrm>
            <a:off x="6586299" y="242828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Monthly Average</a:t>
            </a:r>
            <a:endParaRPr lang="en-US" sz="2200" dirty="0"/>
          </a:p>
        </p:txBody>
      </p:sp>
      <p:sp>
        <p:nvSpPr>
          <p:cNvPr id="6" name="Text 3"/>
          <p:cNvSpPr/>
          <p:nvPr/>
        </p:nvSpPr>
        <p:spPr>
          <a:xfrm>
            <a:off x="6586299" y="2923818"/>
            <a:ext cx="3090267" cy="1915120"/>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₹16-17 lakh consistent transaction volume demonstrates stable adoption patterns and user confidence in UPI infrastructure</a:t>
            </a:r>
            <a:endParaRPr lang="en-US" sz="1850" dirty="0"/>
          </a:p>
        </p:txBody>
      </p:sp>
      <p:sp>
        <p:nvSpPr>
          <p:cNvPr id="7" name="Shape 4"/>
          <p:cNvSpPr/>
          <p:nvPr/>
        </p:nvSpPr>
        <p:spPr>
          <a:xfrm>
            <a:off x="10178058" y="2166104"/>
            <a:ext cx="3614618" cy="2935010"/>
          </a:xfrm>
          <a:prstGeom prst="roundRect">
            <a:avLst>
              <a:gd name="adj" fmla="val 12234"/>
            </a:avLst>
          </a:prstGeom>
          <a:solidFill>
            <a:srgbClr val="F3F3FF"/>
          </a:solidFill>
          <a:ln w="22860">
            <a:solidFill>
              <a:srgbClr val="018CE1"/>
            </a:solidFill>
            <a:prstDash val="solid"/>
          </a:ln>
        </p:spPr>
      </p:sp>
      <p:sp>
        <p:nvSpPr>
          <p:cNvPr id="8" name="Text 5"/>
          <p:cNvSpPr/>
          <p:nvPr/>
        </p:nvSpPr>
        <p:spPr>
          <a:xfrm>
            <a:off x="10440233" y="242828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Peak Performance</a:t>
            </a:r>
            <a:endParaRPr lang="en-US" sz="2200" dirty="0"/>
          </a:p>
        </p:txBody>
      </p:sp>
      <p:sp>
        <p:nvSpPr>
          <p:cNvPr id="9" name="Text 6"/>
          <p:cNvSpPr/>
          <p:nvPr/>
        </p:nvSpPr>
        <p:spPr>
          <a:xfrm>
            <a:off x="10440233" y="2923818"/>
            <a:ext cx="3090267" cy="1532096"/>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May recorded highest value at ₹17.06L, indicating potential seasonal patterns and festive spending behaviors</a:t>
            </a:r>
            <a:endParaRPr lang="en-US" sz="1850" dirty="0"/>
          </a:p>
        </p:txBody>
      </p:sp>
      <p:sp>
        <p:nvSpPr>
          <p:cNvPr id="10" name="Shape 7"/>
          <p:cNvSpPr/>
          <p:nvPr/>
        </p:nvSpPr>
        <p:spPr>
          <a:xfrm>
            <a:off x="6324124" y="5340429"/>
            <a:ext cx="7468553" cy="1785938"/>
          </a:xfrm>
          <a:prstGeom prst="roundRect">
            <a:avLst>
              <a:gd name="adj" fmla="val 20105"/>
            </a:avLst>
          </a:prstGeom>
          <a:solidFill>
            <a:srgbClr val="F3F3FF"/>
          </a:solidFill>
          <a:ln w="22860">
            <a:solidFill>
              <a:srgbClr val="DA33BF"/>
            </a:solidFill>
            <a:prstDash val="solid"/>
          </a:ln>
        </p:spPr>
      </p:sp>
      <p:sp>
        <p:nvSpPr>
          <p:cNvPr id="11" name="Text 8"/>
          <p:cNvSpPr/>
          <p:nvPr/>
        </p:nvSpPr>
        <p:spPr>
          <a:xfrm>
            <a:off x="6586299" y="560260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Financial Health</a:t>
            </a:r>
            <a:endParaRPr lang="en-US" sz="2200" dirty="0"/>
          </a:p>
        </p:txBody>
      </p:sp>
      <p:sp>
        <p:nvSpPr>
          <p:cNvPr id="12" name="Text 9"/>
          <p:cNvSpPr/>
          <p:nvPr/>
        </p:nvSpPr>
        <p:spPr>
          <a:xfrm>
            <a:off x="6586299" y="6098143"/>
            <a:ext cx="6944201"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Balance maintained between ₹82L-₹85L reflects sustained liquidity and healthy ecosystem dynamics</a:t>
            </a:r>
            <a:endParaRPr lang="en-US" sz="1850" dirty="0"/>
          </a:p>
        </p:txBody>
      </p:sp>
      <p:pic>
        <p:nvPicPr>
          <p:cNvPr id="13" name="Picture 12">
            <a:extLst>
              <a:ext uri="{FF2B5EF4-FFF2-40B4-BE49-F238E27FC236}">
                <a16:creationId xmlns:a16="http://schemas.microsoft.com/office/drawing/2014/main" id="{6EB1E642-C487-8A32-8AB1-7CF5C854CF39}"/>
              </a:ext>
            </a:extLst>
          </p:cNvPr>
          <p:cNvPicPr>
            <a:picLocks noChangeAspect="1"/>
          </p:cNvPicPr>
          <p:nvPr/>
        </p:nvPicPr>
        <p:blipFill>
          <a:blip r:embed="rId4"/>
          <a:stretch>
            <a:fillRect/>
          </a:stretch>
        </p:blipFill>
        <p:spPr>
          <a:xfrm>
            <a:off x="11887201" y="7658338"/>
            <a:ext cx="2699100" cy="47959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F09D31E-9B64-B5BB-7EAA-613B95D86747}"/>
              </a:ext>
            </a:extLst>
          </p:cNvPr>
          <p:cNvPicPr>
            <a:picLocks noChangeAspect="1"/>
          </p:cNvPicPr>
          <p:nvPr/>
        </p:nvPicPr>
        <p:blipFill>
          <a:blip r:embed="rId3"/>
          <a:stretch>
            <a:fillRect/>
          </a:stretch>
        </p:blipFill>
        <p:spPr>
          <a:xfrm>
            <a:off x="11887201" y="7658338"/>
            <a:ext cx="2699100" cy="479598"/>
          </a:xfrm>
          <a:prstGeom prst="rect">
            <a:avLst/>
          </a:prstGeom>
        </p:spPr>
      </p:pic>
      <p:sp>
        <p:nvSpPr>
          <p:cNvPr id="2" name="Text 0"/>
          <p:cNvSpPr/>
          <p:nvPr/>
        </p:nvSpPr>
        <p:spPr>
          <a:xfrm>
            <a:off x="654844" y="514469"/>
            <a:ext cx="6052899" cy="550307"/>
          </a:xfrm>
          <a:prstGeom prst="rect">
            <a:avLst/>
          </a:prstGeom>
          <a:noFill/>
          <a:ln/>
        </p:spPr>
        <p:txBody>
          <a:bodyPr wrap="none" lIns="0" tIns="0" rIns="0" bIns="0" rtlCol="0" anchor="t"/>
          <a:lstStyle/>
          <a:p>
            <a:pPr marL="0" indent="0" algn="l">
              <a:lnSpc>
                <a:spcPts val="4300"/>
              </a:lnSpc>
              <a:buNone/>
            </a:pPr>
            <a:r>
              <a:rPr lang="en-US" sz="3450" dirty="0">
                <a:solidFill>
                  <a:srgbClr val="00002E"/>
                </a:solidFill>
                <a:latin typeface="Nunito Semi Bold" pitchFamily="34" charset="0"/>
                <a:ea typeface="Nunito Semi Bold" pitchFamily="34" charset="-122"/>
                <a:cs typeface="Nunito Semi Bold" pitchFamily="34" charset="-120"/>
              </a:rPr>
              <a:t>Urban Centers Drive Adoption</a:t>
            </a:r>
            <a:endParaRPr lang="en-US" sz="3450" dirty="0"/>
          </a:p>
        </p:txBody>
      </p:sp>
      <p:sp>
        <p:nvSpPr>
          <p:cNvPr id="3" name="Text 1"/>
          <p:cNvSpPr/>
          <p:nvPr/>
        </p:nvSpPr>
        <p:spPr>
          <a:xfrm>
            <a:off x="654844" y="1532453"/>
            <a:ext cx="2677835" cy="330160"/>
          </a:xfrm>
          <a:prstGeom prst="rect">
            <a:avLst/>
          </a:prstGeom>
          <a:noFill/>
          <a:ln/>
        </p:spPr>
        <p:txBody>
          <a:bodyPr wrap="none" lIns="0" tIns="0" rIns="0" bIns="0" rtlCol="0" anchor="t"/>
          <a:lstStyle/>
          <a:p>
            <a:pPr marL="0" indent="0" algn="l">
              <a:lnSpc>
                <a:spcPts val="2600"/>
              </a:lnSpc>
              <a:buNone/>
            </a:pPr>
            <a:r>
              <a:rPr lang="en-US" sz="2050" dirty="0">
                <a:solidFill>
                  <a:srgbClr val="00002E"/>
                </a:solidFill>
                <a:latin typeface="Nunito Semi Bold" pitchFamily="34" charset="0"/>
                <a:ea typeface="Nunito Semi Bold" pitchFamily="34" charset="-122"/>
                <a:cs typeface="Nunito Semi Bold" pitchFamily="34" charset="-120"/>
              </a:rPr>
              <a:t>Metro City Dominance</a:t>
            </a:r>
            <a:endParaRPr lang="en-US" sz="2050" dirty="0"/>
          </a:p>
        </p:txBody>
      </p:sp>
      <p:sp>
        <p:nvSpPr>
          <p:cNvPr id="4" name="Text 2"/>
          <p:cNvSpPr/>
          <p:nvPr/>
        </p:nvSpPr>
        <p:spPr>
          <a:xfrm>
            <a:off x="654844" y="2049661"/>
            <a:ext cx="6432113" cy="898327"/>
          </a:xfrm>
          <a:prstGeom prst="rect">
            <a:avLst/>
          </a:prstGeom>
          <a:noFill/>
          <a:ln/>
        </p:spPr>
        <p:txBody>
          <a:bodyPr wrap="square" lIns="0" tIns="0" rIns="0" bIns="0" rtlCol="0" anchor="t"/>
          <a:lstStyle/>
          <a:p>
            <a:pPr marL="0" indent="0" algn="l">
              <a:lnSpc>
                <a:spcPct val="150000"/>
              </a:lnSpc>
              <a:buNone/>
            </a:pPr>
            <a:r>
              <a:rPr lang="en-US" dirty="0">
                <a:solidFill>
                  <a:srgbClr val="00002E"/>
                </a:solidFill>
                <a:latin typeface="PT Sans" pitchFamily="34" charset="0"/>
                <a:ea typeface="PT Sans" pitchFamily="34" charset="-122"/>
                <a:cs typeface="PT Sans" pitchFamily="34" charset="-120"/>
              </a:rPr>
              <a:t>Bangalore, Delhi, Hyderabad, and Mumbai lead transaction volumes, reflecting concentrated digital infrastructure and higher smartphone penetration rates in metropolitan areas.</a:t>
            </a:r>
            <a:endParaRPr lang="en-US" dirty="0"/>
          </a:p>
        </p:txBody>
      </p:sp>
      <p:sp>
        <p:nvSpPr>
          <p:cNvPr id="5" name="Text 3"/>
          <p:cNvSpPr/>
          <p:nvPr/>
        </p:nvSpPr>
        <p:spPr>
          <a:xfrm>
            <a:off x="654843" y="3992134"/>
            <a:ext cx="6432113" cy="1381187"/>
          </a:xfrm>
          <a:prstGeom prst="rect">
            <a:avLst/>
          </a:prstGeom>
          <a:noFill/>
          <a:ln/>
        </p:spPr>
        <p:txBody>
          <a:bodyPr wrap="square" lIns="0" tIns="0" rIns="0" bIns="0" rtlCol="0" anchor="t"/>
          <a:lstStyle/>
          <a:p>
            <a:pPr marL="0" indent="0" algn="l">
              <a:lnSpc>
                <a:spcPct val="150000"/>
              </a:lnSpc>
              <a:buNone/>
            </a:pPr>
            <a:r>
              <a:rPr lang="en-US" dirty="0">
                <a:solidFill>
                  <a:srgbClr val="00002E"/>
                </a:solidFill>
                <a:latin typeface="PT Sans" pitchFamily="34" charset="0"/>
                <a:ea typeface="PT Sans" pitchFamily="34" charset="-122"/>
                <a:cs typeface="PT Sans" pitchFamily="34" charset="-120"/>
              </a:rPr>
              <a:t>This urban concentration presents both opportunities for deeper engagement and challenges for rural expansion initiatives.</a:t>
            </a:r>
            <a:endParaRPr lang="en-US" dirty="0"/>
          </a:p>
        </p:txBody>
      </p:sp>
      <p:pic>
        <p:nvPicPr>
          <p:cNvPr id="6" name="Image 0" descr="preencoded.png"/>
          <p:cNvPicPr>
            <a:picLocks noChangeAspect="1"/>
          </p:cNvPicPr>
          <p:nvPr/>
        </p:nvPicPr>
        <p:blipFill>
          <a:blip r:embed="rId4"/>
          <a:stretch>
            <a:fillRect/>
          </a:stretch>
        </p:blipFill>
        <p:spPr>
          <a:xfrm>
            <a:off x="7543443" y="199727"/>
            <a:ext cx="6432113" cy="6432113"/>
          </a:xfrm>
          <a:prstGeom prst="rect">
            <a:avLst/>
          </a:prstGeom>
        </p:spPr>
      </p:pic>
      <p:sp>
        <p:nvSpPr>
          <p:cNvPr id="7" name="Text 4"/>
          <p:cNvSpPr/>
          <p:nvPr/>
        </p:nvSpPr>
        <p:spPr>
          <a:xfrm>
            <a:off x="7551063" y="6845647"/>
            <a:ext cx="6432113" cy="299442"/>
          </a:xfrm>
          <a:prstGeom prst="rect">
            <a:avLst/>
          </a:prstGeom>
          <a:noFill/>
          <a:ln/>
        </p:spPr>
        <p:txBody>
          <a:bodyPr wrap="none" lIns="0" tIns="0" rIns="0" bIns="0" rtlCol="0" anchor="t"/>
          <a:lstStyle/>
          <a:p>
            <a:pPr marL="0" indent="0" algn="ctr">
              <a:lnSpc>
                <a:spcPts val="2350"/>
              </a:lnSpc>
              <a:buNone/>
            </a:pPr>
            <a:r>
              <a:rPr lang="en-US" sz="1450" dirty="0">
                <a:solidFill>
                  <a:srgbClr val="00002E"/>
                </a:solidFill>
                <a:latin typeface="PT Sans" pitchFamily="34" charset="0"/>
                <a:ea typeface="PT Sans" pitchFamily="34" charset="-122"/>
                <a:cs typeface="PT Sans" pitchFamily="34" charset="-120"/>
              </a:rPr>
              <a:t>Metro cities account for majority of UPI transaction volume</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F60C4E5D-34E4-4CFA-6678-7D78AD094648}"/>
              </a:ext>
            </a:extLst>
          </p:cNvPr>
          <p:cNvPicPr>
            <a:picLocks noChangeAspect="1"/>
          </p:cNvPicPr>
          <p:nvPr/>
        </p:nvPicPr>
        <p:blipFill>
          <a:blip r:embed="rId3"/>
          <a:stretch>
            <a:fillRect/>
          </a:stretch>
        </p:blipFill>
        <p:spPr>
          <a:xfrm>
            <a:off x="11887201" y="7658338"/>
            <a:ext cx="2699100" cy="479598"/>
          </a:xfrm>
          <a:prstGeom prst="rect">
            <a:avLst/>
          </a:prstGeom>
        </p:spPr>
      </p:pic>
      <p:pic>
        <p:nvPicPr>
          <p:cNvPr id="2" name="Image 0" descr="preencoded.png"/>
          <p:cNvPicPr>
            <a:picLocks noChangeAspect="1"/>
          </p:cNvPicPr>
          <p:nvPr/>
        </p:nvPicPr>
        <p:blipFill>
          <a:blip r:embed="rId4"/>
          <a:stretch>
            <a:fillRect/>
          </a:stretch>
        </p:blipFill>
        <p:spPr>
          <a:xfrm>
            <a:off x="9144000" y="0"/>
            <a:ext cx="5486400" cy="8229600"/>
          </a:xfrm>
          <a:prstGeom prst="rect">
            <a:avLst/>
          </a:prstGeom>
        </p:spPr>
      </p:pic>
      <p:sp>
        <p:nvSpPr>
          <p:cNvPr id="3" name="Text 0"/>
          <p:cNvSpPr/>
          <p:nvPr/>
        </p:nvSpPr>
        <p:spPr>
          <a:xfrm>
            <a:off x="837724" y="1470898"/>
            <a:ext cx="6854309" cy="704017"/>
          </a:xfrm>
          <a:prstGeom prst="rect">
            <a:avLst/>
          </a:prstGeom>
          <a:noFill/>
          <a:ln/>
        </p:spPr>
        <p:txBody>
          <a:bodyPr wrap="none" lIns="0" tIns="0" rIns="0" bIns="0" rtlCol="0" anchor="t"/>
          <a:lstStyle/>
          <a:p>
            <a:pPr marL="0" indent="0" algn="l">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Banking Ecosystem Health</a:t>
            </a:r>
            <a:endParaRPr lang="en-US" sz="4400" dirty="0"/>
          </a:p>
        </p:txBody>
      </p:sp>
      <p:sp>
        <p:nvSpPr>
          <p:cNvPr id="4" name="Shape 1"/>
          <p:cNvSpPr/>
          <p:nvPr/>
        </p:nvSpPr>
        <p:spPr>
          <a:xfrm>
            <a:off x="837724" y="2533888"/>
            <a:ext cx="7468553" cy="1801177"/>
          </a:xfrm>
          <a:prstGeom prst="roundRect">
            <a:avLst>
              <a:gd name="adj" fmla="val 8123"/>
            </a:avLst>
          </a:prstGeom>
          <a:solidFill>
            <a:srgbClr val="F3F3FF">
              <a:alpha val="75000"/>
            </a:srgbClr>
          </a:solidFill>
          <a:ln w="30480">
            <a:solidFill>
              <a:srgbClr val="2D4DF2"/>
            </a:solidFill>
            <a:prstDash val="solid"/>
          </a:ln>
        </p:spPr>
      </p:sp>
      <p:sp>
        <p:nvSpPr>
          <p:cNvPr id="5" name="Shape 2"/>
          <p:cNvSpPr/>
          <p:nvPr/>
        </p:nvSpPr>
        <p:spPr>
          <a:xfrm>
            <a:off x="807244" y="2533888"/>
            <a:ext cx="121920" cy="1801177"/>
          </a:xfrm>
          <a:prstGeom prst="roundRect">
            <a:avLst>
              <a:gd name="adj" fmla="val 294514"/>
            </a:avLst>
          </a:prstGeom>
          <a:solidFill>
            <a:srgbClr val="2D4DF2"/>
          </a:solidFill>
          <a:ln/>
        </p:spPr>
      </p:sp>
      <p:sp>
        <p:nvSpPr>
          <p:cNvPr id="6" name="Text 3"/>
          <p:cNvSpPr/>
          <p:nvPr/>
        </p:nvSpPr>
        <p:spPr>
          <a:xfrm>
            <a:off x="1198959" y="2803684"/>
            <a:ext cx="3083719"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Distributed Architecture</a:t>
            </a:r>
            <a:endParaRPr lang="en-US" sz="2200" dirty="0"/>
          </a:p>
        </p:txBody>
      </p:sp>
      <p:sp>
        <p:nvSpPr>
          <p:cNvPr id="7" name="Text 4"/>
          <p:cNvSpPr/>
          <p:nvPr/>
        </p:nvSpPr>
        <p:spPr>
          <a:xfrm>
            <a:off x="1198959" y="3299222"/>
            <a:ext cx="6837521"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Transactions flow across multiple sending and receiving banks, eliminating single points of failure and ensuring system resilience</a:t>
            </a:r>
            <a:endParaRPr lang="en-US" sz="1850" dirty="0"/>
          </a:p>
        </p:txBody>
      </p:sp>
      <p:sp>
        <p:nvSpPr>
          <p:cNvPr id="8" name="Shape 5"/>
          <p:cNvSpPr/>
          <p:nvPr/>
        </p:nvSpPr>
        <p:spPr>
          <a:xfrm>
            <a:off x="837724" y="4574381"/>
            <a:ext cx="7468553" cy="2184202"/>
          </a:xfrm>
          <a:prstGeom prst="roundRect">
            <a:avLst>
              <a:gd name="adj" fmla="val 6698"/>
            </a:avLst>
          </a:prstGeom>
          <a:solidFill>
            <a:srgbClr val="F3F3FF">
              <a:alpha val="75000"/>
            </a:srgbClr>
          </a:solidFill>
          <a:ln w="30480">
            <a:solidFill>
              <a:srgbClr val="018CE1"/>
            </a:solidFill>
            <a:prstDash val="solid"/>
          </a:ln>
        </p:spPr>
      </p:sp>
      <p:sp>
        <p:nvSpPr>
          <p:cNvPr id="9" name="Shape 6"/>
          <p:cNvSpPr/>
          <p:nvPr/>
        </p:nvSpPr>
        <p:spPr>
          <a:xfrm>
            <a:off x="807244" y="4574381"/>
            <a:ext cx="121920" cy="2184202"/>
          </a:xfrm>
          <a:prstGeom prst="roundRect">
            <a:avLst>
              <a:gd name="adj" fmla="val 294514"/>
            </a:avLst>
          </a:prstGeom>
          <a:solidFill>
            <a:srgbClr val="018CE1"/>
          </a:solidFill>
          <a:ln/>
        </p:spPr>
      </p:sp>
      <p:sp>
        <p:nvSpPr>
          <p:cNvPr id="10" name="Text 7"/>
          <p:cNvSpPr/>
          <p:nvPr/>
        </p:nvSpPr>
        <p:spPr>
          <a:xfrm>
            <a:off x="1198959" y="484417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Merchant Intelligence</a:t>
            </a:r>
            <a:endParaRPr lang="en-US" sz="2200" dirty="0"/>
          </a:p>
        </p:txBody>
      </p:sp>
      <p:sp>
        <p:nvSpPr>
          <p:cNvPr id="11" name="Text 8"/>
          <p:cNvSpPr/>
          <p:nvPr/>
        </p:nvSpPr>
        <p:spPr>
          <a:xfrm>
            <a:off x="1198959" y="5339715"/>
            <a:ext cx="6837521" cy="1149072"/>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Granular merchant-level data reveals top UPI payment recipients, enabling strategic partnership opportunities and targeted merchant acquisition</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898327"/>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Demographic Insights</a:t>
            </a:r>
            <a:endParaRPr lang="en-US" sz="4400" dirty="0"/>
          </a:p>
        </p:txBody>
      </p:sp>
      <p:pic>
        <p:nvPicPr>
          <p:cNvPr id="3" name="Image 0" descr="preencoded.png"/>
          <p:cNvPicPr>
            <a:picLocks noChangeAspect="1"/>
          </p:cNvPicPr>
          <p:nvPr/>
        </p:nvPicPr>
        <p:blipFill>
          <a:blip r:embed="rId3"/>
          <a:stretch>
            <a:fillRect/>
          </a:stretch>
        </p:blipFill>
        <p:spPr>
          <a:xfrm>
            <a:off x="837724" y="2230517"/>
            <a:ext cx="4831556" cy="4831556"/>
          </a:xfrm>
          <a:prstGeom prst="rect">
            <a:avLst/>
          </a:prstGeom>
        </p:spPr>
      </p:pic>
      <p:sp>
        <p:nvSpPr>
          <p:cNvPr id="4" name="Text 1"/>
          <p:cNvSpPr/>
          <p:nvPr/>
        </p:nvSpPr>
        <p:spPr>
          <a:xfrm>
            <a:off x="6260783" y="2200632"/>
            <a:ext cx="4325183" cy="422315"/>
          </a:xfrm>
          <a:prstGeom prst="rect">
            <a:avLst/>
          </a:prstGeom>
          <a:noFill/>
          <a:ln/>
        </p:spPr>
        <p:txBody>
          <a:bodyPr wrap="none" lIns="0" tIns="0" rIns="0" bIns="0" rtlCol="0" anchor="t"/>
          <a:lstStyle/>
          <a:p>
            <a:pPr marL="0" indent="0" algn="l">
              <a:lnSpc>
                <a:spcPts val="3300"/>
              </a:lnSpc>
              <a:buNone/>
            </a:pPr>
            <a:r>
              <a:rPr lang="en-US" sz="2650" dirty="0">
                <a:solidFill>
                  <a:srgbClr val="00002E"/>
                </a:solidFill>
                <a:latin typeface="Nunito Semi Bold" pitchFamily="34" charset="0"/>
                <a:ea typeface="Nunito Semi Bold" pitchFamily="34" charset="-122"/>
                <a:cs typeface="Nunito Semi Bold" pitchFamily="34" charset="-120"/>
              </a:rPr>
              <a:t>Customer Diversity Patterns</a:t>
            </a:r>
            <a:endParaRPr lang="en-US" sz="2650" dirty="0"/>
          </a:p>
        </p:txBody>
      </p:sp>
      <p:sp>
        <p:nvSpPr>
          <p:cNvPr id="5" name="Text 2"/>
          <p:cNvSpPr/>
          <p:nvPr/>
        </p:nvSpPr>
        <p:spPr>
          <a:xfrm>
            <a:off x="6260783" y="2862263"/>
            <a:ext cx="7539395" cy="1149072"/>
          </a:xfrm>
          <a:prstGeom prst="rect">
            <a:avLst/>
          </a:prstGeom>
          <a:noFill/>
          <a:ln/>
        </p:spPr>
        <p:txBody>
          <a:bodyPr wrap="square" lIns="0" tIns="0" rIns="0" bIns="0" rtlCol="0" anchor="t"/>
          <a:lstStyle/>
          <a:p>
            <a:pPr marL="0" indent="0" algn="l">
              <a:lnSpc>
                <a:spcPct val="150000"/>
              </a:lnSpc>
              <a:buNone/>
            </a:pPr>
            <a:r>
              <a:rPr lang="en-US" dirty="0">
                <a:solidFill>
                  <a:srgbClr val="00002E"/>
                </a:solidFill>
                <a:latin typeface="PT Sans" pitchFamily="34" charset="0"/>
                <a:ea typeface="PT Sans" pitchFamily="34" charset="-122"/>
                <a:cs typeface="PT Sans" pitchFamily="34" charset="-120"/>
              </a:rPr>
              <a:t>Gender and age segmentation reveals diverse user adoption across demographic segments, with younger cohorts leading usage due to higher smartphone penetration and digital literacy.</a:t>
            </a:r>
            <a:endParaRPr lang="en-US" dirty="0"/>
          </a:p>
        </p:txBody>
      </p:sp>
      <p:sp>
        <p:nvSpPr>
          <p:cNvPr id="6" name="Text 3"/>
          <p:cNvSpPr/>
          <p:nvPr/>
        </p:nvSpPr>
        <p:spPr>
          <a:xfrm>
            <a:off x="6260783" y="4226719"/>
            <a:ext cx="7539395" cy="1149072"/>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This demographic data enables precise targeting for user acquisition campaigns and product feature development aligned with specific user needs.</a:t>
            </a:r>
            <a:endParaRPr lang="en-US" sz="1850" dirty="0"/>
          </a:p>
        </p:txBody>
      </p:sp>
      <p:pic>
        <p:nvPicPr>
          <p:cNvPr id="7" name="Picture 6">
            <a:extLst>
              <a:ext uri="{FF2B5EF4-FFF2-40B4-BE49-F238E27FC236}">
                <a16:creationId xmlns:a16="http://schemas.microsoft.com/office/drawing/2014/main" id="{90F6A045-4F83-0CF4-2B83-6C247810B405}"/>
              </a:ext>
            </a:extLst>
          </p:cNvPr>
          <p:cNvPicPr>
            <a:picLocks noChangeAspect="1"/>
          </p:cNvPicPr>
          <p:nvPr/>
        </p:nvPicPr>
        <p:blipFill>
          <a:blip r:embed="rId4"/>
          <a:stretch>
            <a:fillRect/>
          </a:stretch>
        </p:blipFill>
        <p:spPr>
          <a:xfrm>
            <a:off x="11887201" y="7658338"/>
            <a:ext cx="2699100" cy="47959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2438519"/>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Mobile-First Economy</a:t>
            </a:r>
            <a:endParaRPr lang="en-US" sz="4400" dirty="0"/>
          </a:p>
        </p:txBody>
      </p:sp>
      <p:pic>
        <p:nvPicPr>
          <p:cNvPr id="3" name="Image 0" descr="preencoded.png"/>
          <p:cNvPicPr>
            <a:picLocks noChangeAspect="1"/>
          </p:cNvPicPr>
          <p:nvPr/>
        </p:nvPicPr>
        <p:blipFill>
          <a:blip r:embed="rId3"/>
          <a:stretch>
            <a:fillRect/>
          </a:stretch>
        </p:blipFill>
        <p:spPr>
          <a:xfrm>
            <a:off x="837724" y="3621286"/>
            <a:ext cx="598408" cy="598408"/>
          </a:xfrm>
          <a:prstGeom prst="rect">
            <a:avLst/>
          </a:prstGeom>
        </p:spPr>
      </p:pic>
      <p:sp>
        <p:nvSpPr>
          <p:cNvPr id="4" name="Text 1"/>
          <p:cNvSpPr/>
          <p:nvPr/>
        </p:nvSpPr>
        <p:spPr>
          <a:xfrm>
            <a:off x="1735336" y="376332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Device Dominance</a:t>
            </a:r>
            <a:endParaRPr lang="en-US" sz="2200" dirty="0"/>
          </a:p>
        </p:txBody>
      </p:sp>
      <p:sp>
        <p:nvSpPr>
          <p:cNvPr id="5" name="Text 2"/>
          <p:cNvSpPr/>
          <p:nvPr/>
        </p:nvSpPr>
        <p:spPr>
          <a:xfrm>
            <a:off x="1735336" y="4258866"/>
            <a:ext cx="5430203" cy="1532096"/>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Mobile devices drive the majority of UPI transactions, reinforcing India's position as a mobile-first digital economy and validating mobile-centric product strategies</a:t>
            </a:r>
            <a:endParaRPr lang="en-US" sz="1850" dirty="0"/>
          </a:p>
        </p:txBody>
      </p:sp>
      <p:pic>
        <p:nvPicPr>
          <p:cNvPr id="6" name="Image 1" descr="preencoded.png"/>
          <p:cNvPicPr>
            <a:picLocks noChangeAspect="1"/>
          </p:cNvPicPr>
          <p:nvPr/>
        </p:nvPicPr>
        <p:blipFill>
          <a:blip r:embed="rId4"/>
          <a:stretch>
            <a:fillRect/>
          </a:stretch>
        </p:blipFill>
        <p:spPr>
          <a:xfrm>
            <a:off x="7464743" y="3621286"/>
            <a:ext cx="598408" cy="598408"/>
          </a:xfrm>
          <a:prstGeom prst="rect">
            <a:avLst/>
          </a:prstGeom>
        </p:spPr>
      </p:pic>
      <p:sp>
        <p:nvSpPr>
          <p:cNvPr id="7" name="Text 3"/>
          <p:cNvSpPr/>
          <p:nvPr/>
        </p:nvSpPr>
        <p:spPr>
          <a:xfrm>
            <a:off x="8362355" y="376332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Payment Flexibility</a:t>
            </a:r>
            <a:endParaRPr lang="en-US" sz="2200" dirty="0"/>
          </a:p>
        </p:txBody>
      </p:sp>
      <p:sp>
        <p:nvSpPr>
          <p:cNvPr id="8" name="Text 4"/>
          <p:cNvSpPr/>
          <p:nvPr/>
        </p:nvSpPr>
        <p:spPr>
          <a:xfrm>
            <a:off x="8362355" y="4258866"/>
            <a:ext cx="5430322" cy="1532096"/>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Dashboard enables seamless comparison between peer-to-peer and merchant payment flows, providing insights into transaction type preferences and usage patterns</a:t>
            </a:r>
            <a:endParaRPr lang="en-US" sz="1850" dirty="0"/>
          </a:p>
        </p:txBody>
      </p:sp>
      <p:pic>
        <p:nvPicPr>
          <p:cNvPr id="9" name="Picture 8">
            <a:extLst>
              <a:ext uri="{FF2B5EF4-FFF2-40B4-BE49-F238E27FC236}">
                <a16:creationId xmlns:a16="http://schemas.microsoft.com/office/drawing/2014/main" id="{D48A3F48-A6CF-05B7-ABBD-E0592681EC0F}"/>
              </a:ext>
            </a:extLst>
          </p:cNvPr>
          <p:cNvPicPr>
            <a:picLocks noChangeAspect="1"/>
          </p:cNvPicPr>
          <p:nvPr/>
        </p:nvPicPr>
        <p:blipFill>
          <a:blip r:embed="rId5"/>
          <a:stretch>
            <a:fillRect/>
          </a:stretch>
        </p:blipFill>
        <p:spPr>
          <a:xfrm>
            <a:off x="11887201" y="7658338"/>
            <a:ext cx="2699100" cy="47959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214199"/>
            <a:ext cx="7204591" cy="704017"/>
          </a:xfrm>
          <a:prstGeom prst="rect">
            <a:avLst/>
          </a:prstGeom>
          <a:noFill/>
          <a:ln/>
        </p:spPr>
        <p:txBody>
          <a:bodyPr wrap="none" lIns="0" tIns="0" rIns="0" bIns="0" rtlCol="0" anchor="t"/>
          <a:lstStyle/>
          <a:p>
            <a:pPr marL="0" indent="0" algn="l">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Strategic Recommendations</a:t>
            </a:r>
            <a:endParaRPr lang="en-US" sz="4400" dirty="0"/>
          </a:p>
        </p:txBody>
      </p:sp>
      <p:sp>
        <p:nvSpPr>
          <p:cNvPr id="3" name="Text 1"/>
          <p:cNvSpPr/>
          <p:nvPr/>
        </p:nvSpPr>
        <p:spPr>
          <a:xfrm>
            <a:off x="837724" y="2396966"/>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Nunito Light" pitchFamily="34" charset="0"/>
                <a:ea typeface="Nunito Light" pitchFamily="34" charset="-122"/>
                <a:cs typeface="Nunito Light" pitchFamily="34" charset="-120"/>
              </a:rPr>
              <a:t>01</a:t>
            </a:r>
            <a:endParaRPr lang="en-US" sz="1850" dirty="0"/>
          </a:p>
        </p:txBody>
      </p:sp>
      <p:sp>
        <p:nvSpPr>
          <p:cNvPr id="4" name="Shape 2"/>
          <p:cNvSpPr/>
          <p:nvPr/>
        </p:nvSpPr>
        <p:spPr>
          <a:xfrm>
            <a:off x="837724" y="2773323"/>
            <a:ext cx="6357818" cy="30480"/>
          </a:xfrm>
          <a:prstGeom prst="rect">
            <a:avLst/>
          </a:prstGeom>
          <a:solidFill>
            <a:srgbClr val="2D4DF2"/>
          </a:solidFill>
          <a:ln/>
        </p:spPr>
      </p:sp>
      <p:sp>
        <p:nvSpPr>
          <p:cNvPr id="5" name="Text 3"/>
          <p:cNvSpPr/>
          <p:nvPr/>
        </p:nvSpPr>
        <p:spPr>
          <a:xfrm>
            <a:off x="837724" y="2953941"/>
            <a:ext cx="3589020"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Demographic Segmentation</a:t>
            </a:r>
            <a:endParaRPr lang="en-US" sz="2200" dirty="0"/>
          </a:p>
        </p:txBody>
      </p:sp>
      <p:sp>
        <p:nvSpPr>
          <p:cNvPr id="6" name="Text 4"/>
          <p:cNvSpPr/>
          <p:nvPr/>
        </p:nvSpPr>
        <p:spPr>
          <a:xfrm>
            <a:off x="837724" y="3449479"/>
            <a:ext cx="6357818" cy="1149072"/>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Deep-dive into age and gender cohorts to identify high-growth user segments and tailor acquisition strategies accordingly</a:t>
            </a:r>
            <a:endParaRPr lang="en-US" sz="1850" dirty="0"/>
          </a:p>
        </p:txBody>
      </p:sp>
      <p:sp>
        <p:nvSpPr>
          <p:cNvPr id="7" name="Text 5"/>
          <p:cNvSpPr/>
          <p:nvPr/>
        </p:nvSpPr>
        <p:spPr>
          <a:xfrm>
            <a:off x="7434858" y="2396966"/>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Nunito Light" pitchFamily="34" charset="0"/>
                <a:ea typeface="Nunito Light" pitchFamily="34" charset="-122"/>
                <a:cs typeface="Nunito Light" pitchFamily="34" charset="-120"/>
              </a:rPr>
              <a:t>02</a:t>
            </a:r>
            <a:endParaRPr lang="en-US" sz="1850" dirty="0"/>
          </a:p>
        </p:txBody>
      </p:sp>
      <p:sp>
        <p:nvSpPr>
          <p:cNvPr id="8" name="Shape 6"/>
          <p:cNvSpPr/>
          <p:nvPr/>
        </p:nvSpPr>
        <p:spPr>
          <a:xfrm>
            <a:off x="7434858" y="2773323"/>
            <a:ext cx="6357818" cy="30480"/>
          </a:xfrm>
          <a:prstGeom prst="rect">
            <a:avLst/>
          </a:prstGeom>
          <a:solidFill>
            <a:srgbClr val="018CE1"/>
          </a:solidFill>
          <a:ln/>
        </p:spPr>
      </p:sp>
      <p:sp>
        <p:nvSpPr>
          <p:cNvPr id="9" name="Text 7"/>
          <p:cNvSpPr/>
          <p:nvPr/>
        </p:nvSpPr>
        <p:spPr>
          <a:xfrm>
            <a:off x="7434858" y="2953941"/>
            <a:ext cx="2907030"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Merchant Partnerships</a:t>
            </a:r>
            <a:endParaRPr lang="en-US" sz="2200" dirty="0"/>
          </a:p>
        </p:txBody>
      </p:sp>
      <p:sp>
        <p:nvSpPr>
          <p:cNvPr id="10" name="Text 8"/>
          <p:cNvSpPr/>
          <p:nvPr/>
        </p:nvSpPr>
        <p:spPr>
          <a:xfrm>
            <a:off x="7434858" y="3449479"/>
            <a:ext cx="6357818" cy="1149072"/>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Leverage top merchant data for strategic alliances, promotional campaigns, and enhanced merchant services offerings</a:t>
            </a:r>
            <a:endParaRPr lang="en-US" sz="1850" dirty="0"/>
          </a:p>
        </p:txBody>
      </p:sp>
      <p:sp>
        <p:nvSpPr>
          <p:cNvPr id="11" name="Text 9"/>
          <p:cNvSpPr/>
          <p:nvPr/>
        </p:nvSpPr>
        <p:spPr>
          <a:xfrm>
            <a:off x="837724" y="5017294"/>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Nunito Light" pitchFamily="34" charset="0"/>
                <a:ea typeface="Nunito Light" pitchFamily="34" charset="-122"/>
                <a:cs typeface="Nunito Light" pitchFamily="34" charset="-120"/>
              </a:rPr>
              <a:t>03</a:t>
            </a:r>
            <a:endParaRPr lang="en-US" sz="1850" dirty="0"/>
          </a:p>
        </p:txBody>
      </p:sp>
      <p:sp>
        <p:nvSpPr>
          <p:cNvPr id="12" name="Shape 10"/>
          <p:cNvSpPr/>
          <p:nvPr/>
        </p:nvSpPr>
        <p:spPr>
          <a:xfrm>
            <a:off x="837724" y="5393650"/>
            <a:ext cx="6357818" cy="30480"/>
          </a:xfrm>
          <a:prstGeom prst="rect">
            <a:avLst/>
          </a:prstGeom>
          <a:solidFill>
            <a:srgbClr val="DA33BF"/>
          </a:solidFill>
          <a:ln/>
        </p:spPr>
      </p:sp>
      <p:sp>
        <p:nvSpPr>
          <p:cNvPr id="13" name="Text 11"/>
          <p:cNvSpPr/>
          <p:nvPr/>
        </p:nvSpPr>
        <p:spPr>
          <a:xfrm>
            <a:off x="837724" y="557426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Mobile Experience</a:t>
            </a:r>
            <a:endParaRPr lang="en-US" sz="2200" dirty="0"/>
          </a:p>
        </p:txBody>
      </p:sp>
      <p:sp>
        <p:nvSpPr>
          <p:cNvPr id="14" name="Text 12"/>
          <p:cNvSpPr/>
          <p:nvPr/>
        </p:nvSpPr>
        <p:spPr>
          <a:xfrm>
            <a:off x="837724" y="6069806"/>
            <a:ext cx="6357818"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Prioritize frictionless mobile UPI flows as mobile dominance continues to drive transaction growth</a:t>
            </a:r>
            <a:endParaRPr lang="en-US" sz="1850" dirty="0"/>
          </a:p>
        </p:txBody>
      </p:sp>
      <p:sp>
        <p:nvSpPr>
          <p:cNvPr id="15" name="Text 13"/>
          <p:cNvSpPr/>
          <p:nvPr/>
        </p:nvSpPr>
        <p:spPr>
          <a:xfrm>
            <a:off x="7434858" y="5017294"/>
            <a:ext cx="239316" cy="299204"/>
          </a:xfrm>
          <a:prstGeom prst="rect">
            <a:avLst/>
          </a:prstGeom>
          <a:noFill/>
          <a:ln/>
        </p:spPr>
        <p:txBody>
          <a:bodyPr wrap="none" lIns="0" tIns="0" rIns="0" bIns="0" rtlCol="0" anchor="t"/>
          <a:lstStyle/>
          <a:p>
            <a:pPr marL="0" indent="0" algn="l">
              <a:lnSpc>
                <a:spcPts val="3000"/>
              </a:lnSpc>
              <a:buNone/>
            </a:pPr>
            <a:r>
              <a:rPr lang="en-US" sz="1850" dirty="0">
                <a:solidFill>
                  <a:srgbClr val="00002E"/>
                </a:solidFill>
                <a:latin typeface="Nunito Light" pitchFamily="34" charset="0"/>
                <a:ea typeface="Nunito Light" pitchFamily="34" charset="-122"/>
                <a:cs typeface="Nunito Light" pitchFamily="34" charset="-120"/>
              </a:rPr>
              <a:t>04</a:t>
            </a:r>
            <a:endParaRPr lang="en-US" sz="1850" dirty="0"/>
          </a:p>
        </p:txBody>
      </p:sp>
      <p:sp>
        <p:nvSpPr>
          <p:cNvPr id="16" name="Shape 14"/>
          <p:cNvSpPr/>
          <p:nvPr/>
        </p:nvSpPr>
        <p:spPr>
          <a:xfrm>
            <a:off x="7434858" y="5393650"/>
            <a:ext cx="6357818" cy="30480"/>
          </a:xfrm>
          <a:prstGeom prst="rect">
            <a:avLst/>
          </a:prstGeom>
          <a:solidFill>
            <a:srgbClr val="2D4DF2"/>
          </a:solidFill>
          <a:ln/>
        </p:spPr>
      </p:sp>
      <p:sp>
        <p:nvSpPr>
          <p:cNvPr id="17" name="Text 15"/>
          <p:cNvSpPr/>
          <p:nvPr/>
        </p:nvSpPr>
        <p:spPr>
          <a:xfrm>
            <a:off x="7434858" y="557426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2E"/>
                </a:solidFill>
                <a:latin typeface="Nunito Semi Bold" pitchFamily="34" charset="0"/>
                <a:ea typeface="Nunito Semi Bold" pitchFamily="34" charset="-122"/>
                <a:cs typeface="Nunito Semi Bold" pitchFamily="34" charset="-120"/>
              </a:rPr>
              <a:t>Regional Expansion</a:t>
            </a:r>
            <a:endParaRPr lang="en-US" sz="2200" dirty="0"/>
          </a:p>
        </p:txBody>
      </p:sp>
      <p:sp>
        <p:nvSpPr>
          <p:cNvPr id="18" name="Text 16"/>
          <p:cNvSpPr/>
          <p:nvPr/>
        </p:nvSpPr>
        <p:spPr>
          <a:xfrm>
            <a:off x="7434858" y="6069806"/>
            <a:ext cx="6357818" cy="766048"/>
          </a:xfrm>
          <a:prstGeom prst="rect">
            <a:avLst/>
          </a:prstGeom>
          <a:noFill/>
          <a:ln/>
        </p:spPr>
        <p:txBody>
          <a:bodyPr wrap="square" lIns="0" tIns="0" rIns="0" bIns="0" rtlCol="0" anchor="t"/>
          <a:lstStyle/>
          <a:p>
            <a:pPr marL="0" indent="0" algn="l">
              <a:lnSpc>
                <a:spcPts val="3000"/>
              </a:lnSpc>
              <a:buNone/>
            </a:pPr>
            <a:r>
              <a:rPr lang="en-US" sz="1850" dirty="0">
                <a:solidFill>
                  <a:srgbClr val="00002E"/>
                </a:solidFill>
                <a:latin typeface="PT Sans" pitchFamily="34" charset="0"/>
                <a:ea typeface="PT Sans" pitchFamily="34" charset="-122"/>
                <a:cs typeface="PT Sans" pitchFamily="34" charset="-120"/>
              </a:rPr>
              <a:t>Accelerate adoption in Tier-2 and Tier-3 cities to unlock significant untapped market potential</a:t>
            </a:r>
            <a:endParaRPr lang="en-US" sz="1850" dirty="0"/>
          </a:p>
        </p:txBody>
      </p:sp>
      <p:pic>
        <p:nvPicPr>
          <p:cNvPr id="19" name="Picture 18">
            <a:extLst>
              <a:ext uri="{FF2B5EF4-FFF2-40B4-BE49-F238E27FC236}">
                <a16:creationId xmlns:a16="http://schemas.microsoft.com/office/drawing/2014/main" id="{DBACAFA8-042B-25C6-688E-8518EDBB69BE}"/>
              </a:ext>
            </a:extLst>
          </p:cNvPr>
          <p:cNvPicPr>
            <a:picLocks noChangeAspect="1"/>
          </p:cNvPicPr>
          <p:nvPr/>
        </p:nvPicPr>
        <p:blipFill>
          <a:blip r:embed="rId3"/>
          <a:stretch>
            <a:fillRect/>
          </a:stretch>
        </p:blipFill>
        <p:spPr>
          <a:xfrm>
            <a:off x="11887201" y="7658338"/>
            <a:ext cx="2699100" cy="47959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CDFFACE-07EB-3139-7AD0-03C00EE10F7C}"/>
              </a:ext>
            </a:extLst>
          </p:cNvPr>
          <p:cNvPicPr>
            <a:picLocks noChangeAspect="1"/>
          </p:cNvPicPr>
          <p:nvPr/>
        </p:nvPicPr>
        <p:blipFill>
          <a:blip r:embed="rId3"/>
          <a:stretch>
            <a:fillRect/>
          </a:stretch>
        </p:blipFill>
        <p:spPr>
          <a:xfrm>
            <a:off x="11887201" y="7658338"/>
            <a:ext cx="2699100" cy="479598"/>
          </a:xfrm>
          <a:prstGeom prst="rect">
            <a:avLst/>
          </a:prstGeom>
        </p:spPr>
      </p:pic>
      <p:sp>
        <p:nvSpPr>
          <p:cNvPr id="2" name="Text 0"/>
          <p:cNvSpPr/>
          <p:nvPr/>
        </p:nvSpPr>
        <p:spPr>
          <a:xfrm>
            <a:off x="654844" y="514469"/>
            <a:ext cx="4618315" cy="550307"/>
          </a:xfrm>
          <a:prstGeom prst="rect">
            <a:avLst/>
          </a:prstGeom>
          <a:noFill/>
          <a:ln/>
        </p:spPr>
        <p:txBody>
          <a:bodyPr wrap="none" lIns="0" tIns="0" rIns="0" bIns="0" rtlCol="0" anchor="t"/>
          <a:lstStyle/>
          <a:p>
            <a:pPr marL="0" indent="0" algn="l">
              <a:lnSpc>
                <a:spcPts val="4300"/>
              </a:lnSpc>
              <a:buNone/>
            </a:pPr>
            <a:r>
              <a:rPr lang="en-US" sz="3450" dirty="0">
                <a:solidFill>
                  <a:srgbClr val="00002E"/>
                </a:solidFill>
                <a:latin typeface="Nunito Semi Bold" pitchFamily="34" charset="0"/>
                <a:ea typeface="Nunito Semi Bold" pitchFamily="34" charset="-122"/>
                <a:cs typeface="Nunito Semi Bold" pitchFamily="34" charset="-120"/>
              </a:rPr>
              <a:t>Operational Excellence</a:t>
            </a:r>
            <a:endParaRPr lang="en-US" sz="3450" dirty="0"/>
          </a:p>
        </p:txBody>
      </p:sp>
      <p:sp>
        <p:nvSpPr>
          <p:cNvPr id="3" name="Text 1"/>
          <p:cNvSpPr/>
          <p:nvPr/>
        </p:nvSpPr>
        <p:spPr>
          <a:xfrm>
            <a:off x="654844" y="2126532"/>
            <a:ext cx="2641640" cy="330160"/>
          </a:xfrm>
          <a:prstGeom prst="rect">
            <a:avLst/>
          </a:prstGeom>
          <a:noFill/>
          <a:ln/>
        </p:spPr>
        <p:txBody>
          <a:bodyPr wrap="none" lIns="0" tIns="0" rIns="0" bIns="0" rtlCol="0" anchor="t"/>
          <a:lstStyle/>
          <a:p>
            <a:pPr marL="0" indent="0" algn="l">
              <a:lnSpc>
                <a:spcPts val="2600"/>
              </a:lnSpc>
              <a:buNone/>
            </a:pPr>
            <a:r>
              <a:rPr lang="en-US" sz="2050" dirty="0">
                <a:solidFill>
                  <a:srgbClr val="00002E"/>
                </a:solidFill>
                <a:latin typeface="Nunito Semi Bold" pitchFamily="34" charset="0"/>
                <a:ea typeface="Nunito Semi Bold" pitchFamily="34" charset="-122"/>
                <a:cs typeface="Nunito Semi Bold" pitchFamily="34" charset="-120"/>
              </a:rPr>
              <a:t>Advanced Analytics</a:t>
            </a:r>
            <a:endParaRPr lang="en-US" sz="2050" dirty="0"/>
          </a:p>
        </p:txBody>
      </p:sp>
      <p:sp>
        <p:nvSpPr>
          <p:cNvPr id="4" name="Text 2"/>
          <p:cNvSpPr/>
          <p:nvPr/>
        </p:nvSpPr>
        <p:spPr>
          <a:xfrm>
            <a:off x="654838" y="2978486"/>
            <a:ext cx="6432113" cy="299442"/>
          </a:xfrm>
          <a:prstGeom prst="rect">
            <a:avLst/>
          </a:prstGeom>
          <a:noFill/>
          <a:ln/>
        </p:spPr>
        <p:txBody>
          <a:bodyPr wrap="none" lIns="0" tIns="0" rIns="0" bIns="0" rtlCol="0" anchor="t"/>
          <a:lstStyle/>
          <a:p>
            <a:pPr marL="342900" indent="-342900" algn="l">
              <a:lnSpc>
                <a:spcPts val="2350"/>
              </a:lnSpc>
              <a:buSzPct val="100000"/>
              <a:buChar char="•"/>
            </a:pPr>
            <a:r>
              <a:rPr lang="en-US" dirty="0">
                <a:solidFill>
                  <a:srgbClr val="00002E"/>
                </a:solidFill>
                <a:latin typeface="PT Sans" pitchFamily="34" charset="0"/>
                <a:ea typeface="PT Sans" pitchFamily="34" charset="-122"/>
                <a:cs typeface="PT Sans" pitchFamily="34" charset="-120"/>
              </a:rPr>
              <a:t>Conditional formatting highlights transaction anomalies instantly</a:t>
            </a:r>
            <a:endParaRPr lang="en-US" dirty="0"/>
          </a:p>
        </p:txBody>
      </p:sp>
      <p:sp>
        <p:nvSpPr>
          <p:cNvPr id="5" name="Text 3"/>
          <p:cNvSpPr/>
          <p:nvPr/>
        </p:nvSpPr>
        <p:spPr>
          <a:xfrm>
            <a:off x="654839" y="3761346"/>
            <a:ext cx="6432113" cy="299442"/>
          </a:xfrm>
          <a:prstGeom prst="rect">
            <a:avLst/>
          </a:prstGeom>
          <a:noFill/>
          <a:ln/>
        </p:spPr>
        <p:txBody>
          <a:bodyPr wrap="none" lIns="0" tIns="0" rIns="0" bIns="0" rtlCol="0" anchor="t"/>
          <a:lstStyle/>
          <a:p>
            <a:pPr marL="342900" indent="-342900" algn="l">
              <a:lnSpc>
                <a:spcPts val="2350"/>
              </a:lnSpc>
              <a:buSzPct val="100000"/>
              <a:buChar char="•"/>
            </a:pPr>
            <a:r>
              <a:rPr lang="en-US" dirty="0">
                <a:solidFill>
                  <a:srgbClr val="00002E"/>
                </a:solidFill>
                <a:latin typeface="PT Sans" pitchFamily="34" charset="0"/>
                <a:ea typeface="PT Sans" pitchFamily="34" charset="-122"/>
                <a:cs typeface="PT Sans" pitchFamily="34" charset="-120"/>
              </a:rPr>
              <a:t>Bookmarked views enable rapid access key insights</a:t>
            </a:r>
            <a:endParaRPr lang="en-US" dirty="0"/>
          </a:p>
        </p:txBody>
      </p:sp>
      <p:sp>
        <p:nvSpPr>
          <p:cNvPr id="6" name="Text 4"/>
          <p:cNvSpPr/>
          <p:nvPr/>
        </p:nvSpPr>
        <p:spPr>
          <a:xfrm>
            <a:off x="654840" y="4544206"/>
            <a:ext cx="6432113" cy="299442"/>
          </a:xfrm>
          <a:prstGeom prst="rect">
            <a:avLst/>
          </a:prstGeom>
          <a:noFill/>
          <a:ln/>
        </p:spPr>
        <p:txBody>
          <a:bodyPr wrap="none" lIns="0" tIns="0" rIns="0" bIns="0" rtlCol="0" anchor="t"/>
          <a:lstStyle/>
          <a:p>
            <a:pPr marL="342900" indent="-342900" algn="l">
              <a:lnSpc>
                <a:spcPts val="2350"/>
              </a:lnSpc>
              <a:buSzPct val="100000"/>
              <a:buChar char="•"/>
            </a:pPr>
            <a:r>
              <a:rPr lang="en-US" dirty="0">
                <a:solidFill>
                  <a:srgbClr val="00002E"/>
                </a:solidFill>
                <a:latin typeface="PT Sans" pitchFamily="34" charset="0"/>
                <a:ea typeface="PT Sans" pitchFamily="34" charset="-122"/>
                <a:cs typeface="PT Sans" pitchFamily="34" charset="-120"/>
              </a:rPr>
              <a:t>Synchronized slicers maintain context during deep-dive analysis</a:t>
            </a:r>
            <a:endParaRPr lang="en-US" dirty="0"/>
          </a:p>
        </p:txBody>
      </p:sp>
      <p:sp>
        <p:nvSpPr>
          <p:cNvPr id="7" name="Text 5"/>
          <p:cNvSpPr/>
          <p:nvPr/>
        </p:nvSpPr>
        <p:spPr>
          <a:xfrm>
            <a:off x="654841" y="5327066"/>
            <a:ext cx="6432113" cy="299442"/>
          </a:xfrm>
          <a:prstGeom prst="rect">
            <a:avLst/>
          </a:prstGeom>
          <a:noFill/>
          <a:ln/>
        </p:spPr>
        <p:txBody>
          <a:bodyPr wrap="none" lIns="0" tIns="0" rIns="0" bIns="0" rtlCol="0" anchor="t"/>
          <a:lstStyle/>
          <a:p>
            <a:pPr marL="342900" indent="-342900" algn="l">
              <a:lnSpc>
                <a:spcPts val="2350"/>
              </a:lnSpc>
              <a:buSzPct val="100000"/>
              <a:buChar char="•"/>
            </a:pPr>
            <a:r>
              <a:rPr lang="en-US" dirty="0">
                <a:solidFill>
                  <a:srgbClr val="00002E"/>
                </a:solidFill>
                <a:latin typeface="PT Sans" pitchFamily="34" charset="0"/>
                <a:ea typeface="PT Sans" pitchFamily="34" charset="-122"/>
                <a:cs typeface="PT Sans" pitchFamily="34" charset="-120"/>
              </a:rPr>
              <a:t>Interactive design supports data-driven decision making</a:t>
            </a:r>
            <a:endParaRPr lang="en-US" dirty="0"/>
          </a:p>
        </p:txBody>
      </p:sp>
      <p:pic>
        <p:nvPicPr>
          <p:cNvPr id="8" name="Image 0" descr="preencoded.png"/>
          <p:cNvPicPr>
            <a:picLocks noChangeAspect="1"/>
          </p:cNvPicPr>
          <p:nvPr/>
        </p:nvPicPr>
        <p:blipFill>
          <a:blip r:embed="rId4"/>
          <a:stretch>
            <a:fillRect/>
          </a:stretch>
        </p:blipFill>
        <p:spPr>
          <a:xfrm>
            <a:off x="7543443" y="770067"/>
            <a:ext cx="6432113" cy="6432113"/>
          </a:xfrm>
          <a:prstGeom prst="rect">
            <a:avLst/>
          </a:prstGeom>
        </p:spPr>
      </p:pic>
      <p:sp>
        <p:nvSpPr>
          <p:cNvPr id="9" name="Text 6"/>
          <p:cNvSpPr/>
          <p:nvPr/>
        </p:nvSpPr>
        <p:spPr>
          <a:xfrm>
            <a:off x="8513589" y="6718640"/>
            <a:ext cx="6432113" cy="299442"/>
          </a:xfrm>
          <a:prstGeom prst="rect">
            <a:avLst/>
          </a:prstGeom>
          <a:noFill/>
          <a:ln/>
        </p:spPr>
        <p:txBody>
          <a:bodyPr wrap="none" lIns="0" tIns="0" rIns="0" bIns="0" rtlCol="0" anchor="t"/>
          <a:lstStyle/>
          <a:p>
            <a:pPr marL="0" indent="0" algn="l">
              <a:lnSpc>
                <a:spcPts val="2350"/>
              </a:lnSpc>
              <a:buNone/>
            </a:pPr>
            <a:r>
              <a:rPr lang="en-US" sz="1600" dirty="0">
                <a:solidFill>
                  <a:srgbClr val="00002E"/>
                </a:solidFill>
                <a:latin typeface="PT Sans" pitchFamily="34" charset="0"/>
                <a:ea typeface="PT Sans" pitchFamily="34" charset="-122"/>
                <a:cs typeface="PT Sans" pitchFamily="34" charset="-120"/>
              </a:rPr>
              <a:t>Enhanced usability drives better business outcomes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520</Words>
  <Application>Microsoft Office PowerPoint</Application>
  <PresentationFormat>Custom</PresentationFormat>
  <Paragraphs>70</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PT Sans</vt:lpstr>
      <vt:lpstr>Arial</vt:lpstr>
      <vt:lpstr>Nunito Light</vt:lpstr>
      <vt:lpstr>Nunito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Tarun Kumar Rathore</cp:lastModifiedBy>
  <cp:revision>4</cp:revision>
  <dcterms:created xsi:type="dcterms:W3CDTF">2025-09-17T12:46:05Z</dcterms:created>
  <dcterms:modified xsi:type="dcterms:W3CDTF">2025-09-17T16:27:43Z</dcterms:modified>
</cp:coreProperties>
</file>